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1278" autoAdjust="0"/>
  </p:normalViewPr>
  <p:slideViewPr>
    <p:cSldViewPr snapToGrid="0">
      <p:cViewPr varScale="1">
        <p:scale>
          <a:sx n="80" d="100"/>
          <a:sy n="80" d="100"/>
        </p:scale>
        <p:origin x="78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2/7/2022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5400" dirty="0" smtClean="0"/>
              <a:t>Parent/carer session </a:t>
            </a:r>
            <a:endParaRPr lang="en-GB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Tuesday 8</a:t>
            </a:r>
            <a:r>
              <a:rPr lang="en-GB" baseline="30000" dirty="0" smtClean="0"/>
              <a:t>th</a:t>
            </a:r>
            <a:r>
              <a:rPr lang="en-GB" dirty="0" smtClean="0"/>
              <a:t> February 2022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3923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Agenda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Behaviour Approach</a:t>
            </a:r>
          </a:p>
          <a:p>
            <a:r>
              <a:rPr lang="en-GB" dirty="0" smtClean="0"/>
              <a:t>The 5 pillars</a:t>
            </a:r>
          </a:p>
          <a:p>
            <a:r>
              <a:rPr lang="en-GB" dirty="0" smtClean="0"/>
              <a:t>School Rules</a:t>
            </a:r>
          </a:p>
          <a:p>
            <a:r>
              <a:rPr lang="en-GB" dirty="0" smtClean="0"/>
              <a:t>Our expectations</a:t>
            </a:r>
          </a:p>
          <a:p>
            <a:r>
              <a:rPr lang="en-GB" dirty="0" smtClean="0"/>
              <a:t>Restorative Process</a:t>
            </a:r>
          </a:p>
          <a:p>
            <a:r>
              <a:rPr lang="en-GB" dirty="0" smtClean="0"/>
              <a:t>Questions and Answers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7490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our approach to behaviour at SMR?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Paul Dix – When the adults changes, everything changes</a:t>
            </a:r>
          </a:p>
          <a:p>
            <a:r>
              <a:rPr lang="en-GB" dirty="0"/>
              <a:t>Behaviour as communication</a:t>
            </a:r>
          </a:p>
          <a:p>
            <a:r>
              <a:rPr lang="en-GB" dirty="0" smtClean="0"/>
              <a:t>Safeguarding</a:t>
            </a:r>
          </a:p>
          <a:p>
            <a:pPr marL="0" indent="0">
              <a:buNone/>
            </a:pPr>
            <a:endParaRPr lang="en-GB" dirty="0" smtClean="0"/>
          </a:p>
        </p:txBody>
      </p:sp>
      <p:pic>
        <p:nvPicPr>
          <p:cNvPr id="1026" name="Picture 2" descr="When the Adults Change, Everything Changes: Seismic shifts in school  behaviour : Paul Dix: Amazon.co.uk: Book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0969" y="2015732"/>
            <a:ext cx="2652261" cy="3982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5616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pivotal approach</a:t>
            </a:r>
            <a:endParaRPr lang="en-GB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730254" y="2124074"/>
            <a:ext cx="8667781" cy="3754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5498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School rules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Safe</a:t>
            </a:r>
          </a:p>
          <a:p>
            <a:r>
              <a:rPr lang="en-GB" dirty="0" smtClean="0"/>
              <a:t>Mindful</a:t>
            </a:r>
          </a:p>
          <a:p>
            <a:r>
              <a:rPr lang="en-GB" dirty="0" smtClean="0"/>
              <a:t>Ready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2904" y="2233446"/>
            <a:ext cx="3347149" cy="3305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7713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we expect – 8 stages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GB" dirty="0"/>
              <a:t>Meet and greet </a:t>
            </a:r>
            <a:endParaRPr lang="en-GB" dirty="0" smtClean="0"/>
          </a:p>
          <a:p>
            <a:pPr lvl="0"/>
            <a:r>
              <a:rPr lang="en-GB" dirty="0" smtClean="0"/>
              <a:t>Refer </a:t>
            </a:r>
          </a:p>
          <a:p>
            <a:pPr lvl="0"/>
            <a:r>
              <a:rPr lang="en-GB" dirty="0" smtClean="0"/>
              <a:t>Model </a:t>
            </a:r>
          </a:p>
          <a:p>
            <a:pPr lvl="0"/>
            <a:r>
              <a:rPr lang="en-GB" dirty="0" smtClean="0"/>
              <a:t>Plan </a:t>
            </a:r>
            <a:r>
              <a:rPr lang="en-GB" dirty="0"/>
              <a:t>lessons </a:t>
            </a:r>
            <a:endParaRPr lang="en-GB" dirty="0" smtClean="0"/>
          </a:p>
          <a:p>
            <a:pPr lvl="0"/>
            <a:r>
              <a:rPr lang="en-GB" dirty="0" smtClean="0"/>
              <a:t>Use </a:t>
            </a:r>
          </a:p>
          <a:p>
            <a:pPr lvl="0"/>
            <a:r>
              <a:rPr lang="en-GB" dirty="0" smtClean="0"/>
              <a:t>Be </a:t>
            </a:r>
            <a:r>
              <a:rPr lang="en-GB" dirty="0"/>
              <a:t>calm </a:t>
            </a:r>
            <a:endParaRPr lang="en-GB" dirty="0" smtClean="0"/>
          </a:p>
          <a:p>
            <a:pPr lvl="0"/>
            <a:r>
              <a:rPr lang="en-GB" dirty="0" smtClean="0"/>
              <a:t>Restore</a:t>
            </a:r>
          </a:p>
          <a:p>
            <a:pPr lvl="0"/>
            <a:r>
              <a:rPr lang="en-GB" dirty="0" smtClean="0"/>
              <a:t>First attention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3834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Our restorative process</a:t>
            </a:r>
            <a:endParaRPr lang="en-GB" dirty="0"/>
          </a:p>
        </p:txBody>
      </p:sp>
      <p:grpSp>
        <p:nvGrpSpPr>
          <p:cNvPr id="5" name="Group 4"/>
          <p:cNvGrpSpPr/>
          <p:nvPr/>
        </p:nvGrpSpPr>
        <p:grpSpPr>
          <a:xfrm>
            <a:off x="4954493" y="2006283"/>
            <a:ext cx="1846901" cy="1485856"/>
            <a:chOff x="4635785" y="-72142"/>
            <a:chExt cx="1899836" cy="1939745"/>
          </a:xfrm>
        </p:grpSpPr>
        <p:sp>
          <p:nvSpPr>
            <p:cNvPr id="6" name="Oval 5"/>
            <p:cNvSpPr/>
            <p:nvPr/>
          </p:nvSpPr>
          <p:spPr>
            <a:xfrm>
              <a:off x="4635785" y="-72142"/>
              <a:ext cx="1899836" cy="1939745"/>
            </a:xfrm>
            <a:prstGeom prst="ellipse">
              <a:avLst/>
            </a:prstGeom>
            <a:solidFill>
              <a:srgbClr val="FFC000">
                <a:hueOff val="0"/>
                <a:satOff val="0"/>
                <a:lumOff val="0"/>
                <a:alphaOff val="0"/>
              </a:srgbClr>
            </a:solidFill>
            <a:ln w="127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7" name="Oval 4"/>
            <p:cNvSpPr txBox="1"/>
            <p:nvPr/>
          </p:nvSpPr>
          <p:spPr>
            <a:xfrm>
              <a:off x="4914010" y="211927"/>
              <a:ext cx="1343386" cy="137160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400" tIns="25400" rIns="25400" bIns="254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b="1" kern="1200" dirty="0">
                  <a:solidFill>
                    <a:sysClr val="windowText" lastClr="000000"/>
                  </a:solidFill>
                  <a:latin typeface="Comic Sans MS" panose="030F0702030302020204" pitchFamily="66" charset="0"/>
                  <a:ea typeface="+mn-ea"/>
                  <a:cs typeface="+mn-cs"/>
                </a:rPr>
                <a:t>The Reminder</a:t>
              </a:r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800" b="1" kern="1200" dirty="0">
                <a:solidFill>
                  <a:sysClr val="windowText" lastClr="000000"/>
                </a:solidFill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7347076" y="2888548"/>
            <a:ext cx="1748223" cy="1735703"/>
            <a:chOff x="6966245" y="1637015"/>
            <a:chExt cx="1928905" cy="1928905"/>
          </a:xfrm>
        </p:grpSpPr>
        <p:sp>
          <p:nvSpPr>
            <p:cNvPr id="9" name="Oval 8"/>
            <p:cNvSpPr/>
            <p:nvPr/>
          </p:nvSpPr>
          <p:spPr>
            <a:xfrm>
              <a:off x="6966245" y="1637015"/>
              <a:ext cx="1928905" cy="1928905"/>
            </a:xfrm>
            <a:prstGeom prst="ellipse">
              <a:avLst/>
            </a:prstGeom>
            <a:solidFill>
              <a:srgbClr val="FFC000">
                <a:hueOff val="2079139"/>
                <a:satOff val="-9594"/>
                <a:lumOff val="353"/>
                <a:alphaOff val="0"/>
              </a:srgbClr>
            </a:solidFill>
            <a:ln w="127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0" name="Oval 4"/>
            <p:cNvSpPr txBox="1"/>
            <p:nvPr/>
          </p:nvSpPr>
          <p:spPr>
            <a:xfrm>
              <a:off x="7248727" y="1919497"/>
              <a:ext cx="1363941" cy="136394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b="1" kern="1200">
                  <a:solidFill>
                    <a:sysClr val="windowText" lastClr="000000"/>
                  </a:solidFill>
                  <a:latin typeface="Comic Sans MS" panose="030F0702030302020204" pitchFamily="66" charset="0"/>
                  <a:ea typeface="+mn-ea"/>
                  <a:cs typeface="+mn-cs"/>
                </a:rPr>
                <a:t>The Caution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6221097" y="4878439"/>
            <a:ext cx="1768653" cy="1776376"/>
            <a:chOff x="6070537" y="4393721"/>
            <a:chExt cx="1928905" cy="1928905"/>
          </a:xfrm>
        </p:grpSpPr>
        <p:sp>
          <p:nvSpPr>
            <p:cNvPr id="12" name="Oval 11"/>
            <p:cNvSpPr/>
            <p:nvPr/>
          </p:nvSpPr>
          <p:spPr>
            <a:xfrm>
              <a:off x="6070537" y="4393721"/>
              <a:ext cx="1928905" cy="1928905"/>
            </a:xfrm>
            <a:prstGeom prst="ellipse">
              <a:avLst/>
            </a:prstGeom>
            <a:solidFill>
              <a:srgbClr val="FFC000">
                <a:hueOff val="4158277"/>
                <a:satOff val="-19187"/>
                <a:lumOff val="706"/>
                <a:alphaOff val="0"/>
              </a:srgbClr>
            </a:solidFill>
            <a:ln w="127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3" name="Oval 4"/>
            <p:cNvSpPr txBox="1"/>
            <p:nvPr/>
          </p:nvSpPr>
          <p:spPr>
            <a:xfrm>
              <a:off x="6353019" y="4676203"/>
              <a:ext cx="1363941" cy="136394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430" tIns="11430" rIns="11430" bIns="11430" numCol="1" spcCol="1270" anchor="ctr" anchorCtr="0">
              <a:noAutofit/>
            </a:bodyPr>
            <a:lstStyle/>
            <a:p>
              <a:pPr lvl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900"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rPr>
                <a:t> </a:t>
              </a:r>
              <a:r>
                <a:rPr lang="en-US" sz="1800"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rPr>
                <a:t>Last Chance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598838" y="4878439"/>
            <a:ext cx="1992064" cy="1738758"/>
            <a:chOff x="3171965" y="4252930"/>
            <a:chExt cx="1928905" cy="2210487"/>
          </a:xfrm>
        </p:grpSpPr>
        <p:sp>
          <p:nvSpPr>
            <p:cNvPr id="15" name="Oval 14"/>
            <p:cNvSpPr/>
            <p:nvPr/>
          </p:nvSpPr>
          <p:spPr>
            <a:xfrm>
              <a:off x="3171965" y="4252930"/>
              <a:ext cx="1928905" cy="2210487"/>
            </a:xfrm>
            <a:prstGeom prst="ellipse">
              <a:avLst/>
            </a:prstGeom>
            <a:solidFill>
              <a:srgbClr val="FFC000">
                <a:hueOff val="6237415"/>
                <a:satOff val="-28781"/>
                <a:lumOff val="1059"/>
                <a:alphaOff val="0"/>
              </a:srgbClr>
            </a:solidFill>
            <a:ln w="127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6" name="Oval 4"/>
            <p:cNvSpPr txBox="1"/>
            <p:nvPr/>
          </p:nvSpPr>
          <p:spPr>
            <a:xfrm>
              <a:off x="3454447" y="4576648"/>
              <a:ext cx="1363941" cy="156305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b="1" kern="1200">
                  <a:solidFill>
                    <a:sysClr val="windowText" lastClr="000000"/>
                  </a:solidFill>
                  <a:latin typeface="Comic Sans MS" panose="030F0702030302020204" pitchFamily="66" charset="0"/>
                  <a:ea typeface="+mn-ea"/>
                  <a:cs typeface="+mn-cs"/>
                </a:rPr>
                <a:t>"Take a moment of time"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2156809" y="2987062"/>
            <a:ext cx="2182333" cy="1748762"/>
            <a:chOff x="2201473" y="1637015"/>
            <a:chExt cx="2078472" cy="1928905"/>
          </a:xfrm>
        </p:grpSpPr>
        <p:sp>
          <p:nvSpPr>
            <p:cNvPr id="18" name="Oval 17"/>
            <p:cNvSpPr/>
            <p:nvPr/>
          </p:nvSpPr>
          <p:spPr>
            <a:xfrm>
              <a:off x="2201473" y="1637015"/>
              <a:ext cx="2078472" cy="1928905"/>
            </a:xfrm>
            <a:prstGeom prst="ellipse">
              <a:avLst/>
            </a:prstGeom>
            <a:solidFill>
              <a:srgbClr val="FFC000">
                <a:hueOff val="10395692"/>
                <a:satOff val="-47968"/>
                <a:lumOff val="1765"/>
                <a:alphaOff val="0"/>
              </a:srgbClr>
            </a:solidFill>
            <a:ln w="127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9" name="Oval 4"/>
            <p:cNvSpPr txBox="1"/>
            <p:nvPr/>
          </p:nvSpPr>
          <p:spPr>
            <a:xfrm>
              <a:off x="2505858" y="1919497"/>
              <a:ext cx="1469702" cy="136394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b="1" kern="1200" dirty="0">
                  <a:solidFill>
                    <a:sysClr val="windowText" lastClr="000000"/>
                  </a:solidFill>
                  <a:latin typeface="Comic Sans MS" panose="030F0702030302020204" pitchFamily="66" charset="0"/>
                  <a:ea typeface="+mn-ea"/>
                  <a:cs typeface="+mn-cs"/>
                </a:rPr>
                <a:t>Restorative Conversation with my class teacher </a:t>
              </a:r>
            </a:p>
          </p:txBody>
        </p:sp>
      </p:grpSp>
      <p:pic>
        <p:nvPicPr>
          <p:cNvPr id="20" name="Pictur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7841" y="3624406"/>
            <a:ext cx="1283080" cy="1283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5880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Consistent language</a:t>
            </a:r>
            <a:endParaRPr lang="en-GB" dirty="0"/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549592" y="3216683"/>
            <a:ext cx="2541951" cy="278406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“Thank </a:t>
            </a:r>
            <a:r>
              <a:rPr lang="en-GB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for………………….. (listening straight away</a:t>
            </a:r>
            <a:r>
              <a:rPr lang="en-GB" sz="1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)”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“I </a:t>
            </a:r>
            <a:r>
              <a:rPr lang="en-GB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expect…………… (to see all of the tools left nearly on the table</a:t>
            </a:r>
            <a:r>
              <a:rPr lang="en-GB" sz="1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)”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“I </a:t>
            </a:r>
            <a:r>
              <a:rPr lang="en-GB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know you will…………………… (held Timmy to clean up water</a:t>
            </a:r>
            <a:r>
              <a:rPr lang="en-GB" sz="1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)”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“I </a:t>
            </a:r>
            <a:r>
              <a:rPr lang="en-GB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need to see ……………….. (pick up the crisp packet</a:t>
            </a:r>
            <a:r>
              <a:rPr lang="en-GB" sz="1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)”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GB" sz="1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</a:t>
            </a:r>
            <a:r>
              <a:rPr lang="en-GB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need to…………………………(speak to me at the side of the room</a:t>
            </a:r>
            <a:r>
              <a:rPr lang="en-GB" sz="1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)”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“We </a:t>
            </a:r>
            <a:r>
              <a:rPr lang="en-GB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will………………………(try again tomorrow</a:t>
            </a:r>
            <a:r>
              <a:rPr lang="en-GB" sz="1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)”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860352" y="1585566"/>
            <a:ext cx="1846901" cy="1485856"/>
            <a:chOff x="4635785" y="-72142"/>
            <a:chExt cx="1899836" cy="1939745"/>
          </a:xfrm>
        </p:grpSpPr>
        <p:sp>
          <p:nvSpPr>
            <p:cNvPr id="8" name="Oval 7"/>
            <p:cNvSpPr/>
            <p:nvPr/>
          </p:nvSpPr>
          <p:spPr>
            <a:xfrm>
              <a:off x="4635785" y="-72142"/>
              <a:ext cx="1899836" cy="1939745"/>
            </a:xfrm>
            <a:prstGeom prst="ellipse">
              <a:avLst/>
            </a:prstGeom>
            <a:solidFill>
              <a:srgbClr val="FFC000">
                <a:hueOff val="0"/>
                <a:satOff val="0"/>
                <a:lumOff val="0"/>
                <a:alphaOff val="0"/>
              </a:srgbClr>
            </a:solidFill>
            <a:ln w="127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9" name="Oval 4"/>
            <p:cNvSpPr txBox="1"/>
            <p:nvPr/>
          </p:nvSpPr>
          <p:spPr>
            <a:xfrm>
              <a:off x="4914010" y="211927"/>
              <a:ext cx="1343386" cy="137160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400" tIns="25400" rIns="25400" bIns="254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b="1" kern="1200" dirty="0">
                  <a:solidFill>
                    <a:sysClr val="windowText" lastClr="000000"/>
                  </a:solidFill>
                  <a:latin typeface="Comic Sans MS" panose="030F0702030302020204" pitchFamily="66" charset="0"/>
                  <a:ea typeface="+mn-ea"/>
                  <a:cs typeface="+mn-cs"/>
                </a:rPr>
                <a:t>The Reminder</a:t>
              </a:r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800" b="1" kern="1200" dirty="0">
                <a:solidFill>
                  <a:sysClr val="windowText" lastClr="000000"/>
                </a:solidFill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3508560" y="1402885"/>
            <a:ext cx="1748223" cy="1735703"/>
            <a:chOff x="6966245" y="1637015"/>
            <a:chExt cx="1928905" cy="1928905"/>
          </a:xfrm>
        </p:grpSpPr>
        <p:sp>
          <p:nvSpPr>
            <p:cNvPr id="11" name="Oval 10"/>
            <p:cNvSpPr/>
            <p:nvPr/>
          </p:nvSpPr>
          <p:spPr>
            <a:xfrm>
              <a:off x="6966245" y="1637015"/>
              <a:ext cx="1928905" cy="1928905"/>
            </a:xfrm>
            <a:prstGeom prst="ellipse">
              <a:avLst/>
            </a:prstGeom>
            <a:solidFill>
              <a:srgbClr val="FFC000">
                <a:hueOff val="2079139"/>
                <a:satOff val="-9594"/>
                <a:lumOff val="353"/>
                <a:alphaOff val="0"/>
              </a:srgbClr>
            </a:solidFill>
            <a:ln w="127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2" name="Oval 4"/>
            <p:cNvSpPr txBox="1"/>
            <p:nvPr/>
          </p:nvSpPr>
          <p:spPr>
            <a:xfrm>
              <a:off x="7248727" y="1919497"/>
              <a:ext cx="1363941" cy="136394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b="1" kern="1200">
                  <a:solidFill>
                    <a:sysClr val="windowText" lastClr="000000"/>
                  </a:solidFill>
                  <a:latin typeface="Comic Sans MS" panose="030F0702030302020204" pitchFamily="66" charset="0"/>
                  <a:ea typeface="+mn-ea"/>
                  <a:cs typeface="+mn-cs"/>
                </a:rPr>
                <a:t>The Caution</a:t>
              </a:r>
            </a:p>
          </p:txBody>
        </p:sp>
      </p:grp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3527643" y="3216683"/>
            <a:ext cx="2058102" cy="101341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GB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Remember when I spoke to you about…………………”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GB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is what I expect”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GB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Thank you”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6351296" y="1382548"/>
            <a:ext cx="1768653" cy="1776376"/>
            <a:chOff x="6070537" y="4393721"/>
            <a:chExt cx="1928905" cy="1928905"/>
          </a:xfrm>
        </p:grpSpPr>
        <p:sp>
          <p:nvSpPr>
            <p:cNvPr id="15" name="Oval 14"/>
            <p:cNvSpPr/>
            <p:nvPr/>
          </p:nvSpPr>
          <p:spPr>
            <a:xfrm>
              <a:off x="6070537" y="4393721"/>
              <a:ext cx="1928905" cy="1928905"/>
            </a:xfrm>
            <a:prstGeom prst="ellipse">
              <a:avLst/>
            </a:prstGeom>
            <a:solidFill>
              <a:srgbClr val="FFC000">
                <a:hueOff val="4158277"/>
                <a:satOff val="-19187"/>
                <a:lumOff val="706"/>
                <a:alphaOff val="0"/>
              </a:srgbClr>
            </a:solidFill>
            <a:ln w="127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6" name="Oval 4"/>
            <p:cNvSpPr txBox="1"/>
            <p:nvPr/>
          </p:nvSpPr>
          <p:spPr>
            <a:xfrm>
              <a:off x="6353019" y="4676203"/>
              <a:ext cx="1363941" cy="136394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430" tIns="11430" rIns="11430" bIns="11430" numCol="1" spcCol="1270" anchor="ctr" anchorCtr="0">
              <a:noAutofit/>
            </a:bodyPr>
            <a:lstStyle/>
            <a:p>
              <a:pPr lvl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900"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rPr>
                <a:t> </a:t>
              </a:r>
              <a:r>
                <a:rPr lang="en-US" sz="1800"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rPr>
                <a:t>Last Chance</a:t>
              </a:r>
            </a:p>
          </p:txBody>
        </p:sp>
      </p:grpSp>
      <p:sp>
        <p:nvSpPr>
          <p:cNvPr id="17" name="Rounded Rectangle 16"/>
          <p:cNvSpPr>
            <a:spLocks noChangeArrowheads="1"/>
          </p:cNvSpPr>
          <p:nvPr/>
        </p:nvSpPr>
        <p:spPr bwMode="auto">
          <a:xfrm>
            <a:off x="6100704" y="3216683"/>
            <a:ext cx="2386648" cy="2093279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vert="horz" wrap="square" lIns="91440" tIns="45720" rIns="91440" bIns="45720" anchor="ctr" anchorCtr="0" upright="1">
            <a:no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1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GB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have noticed</a:t>
            </a:r>
            <a:r>
              <a:rPr lang="en-GB" sz="1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….”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“You know our rule about</a:t>
            </a:r>
            <a:r>
              <a:rPr lang="en-GB" sz="1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….”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“Do you remember when</a:t>
            </a:r>
            <a:r>
              <a:rPr lang="en-GB" sz="1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?.........”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“That is the behaviour I need to </a:t>
            </a:r>
            <a:r>
              <a:rPr lang="en-GB" sz="1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see”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1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“Thank-you </a:t>
            </a:r>
            <a:r>
              <a:rPr lang="en-GB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listening”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9128543" y="1410162"/>
            <a:ext cx="2182333" cy="1748762"/>
            <a:chOff x="2201473" y="1637015"/>
            <a:chExt cx="2078472" cy="1928905"/>
          </a:xfrm>
        </p:grpSpPr>
        <p:sp>
          <p:nvSpPr>
            <p:cNvPr id="19" name="Oval 18"/>
            <p:cNvSpPr/>
            <p:nvPr/>
          </p:nvSpPr>
          <p:spPr>
            <a:xfrm>
              <a:off x="2201473" y="1637015"/>
              <a:ext cx="2078472" cy="1928905"/>
            </a:xfrm>
            <a:prstGeom prst="ellipse">
              <a:avLst/>
            </a:prstGeom>
            <a:solidFill>
              <a:srgbClr val="FFC000">
                <a:hueOff val="10395692"/>
                <a:satOff val="-47968"/>
                <a:lumOff val="1765"/>
                <a:alphaOff val="0"/>
              </a:srgbClr>
            </a:solidFill>
            <a:ln w="127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20" name="Oval 4"/>
            <p:cNvSpPr txBox="1"/>
            <p:nvPr/>
          </p:nvSpPr>
          <p:spPr>
            <a:xfrm>
              <a:off x="2505858" y="1919497"/>
              <a:ext cx="1469702" cy="136394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b="1" kern="1200" dirty="0">
                  <a:solidFill>
                    <a:sysClr val="windowText" lastClr="000000"/>
                  </a:solidFill>
                  <a:latin typeface="Comic Sans MS" panose="030F0702030302020204" pitchFamily="66" charset="0"/>
                  <a:ea typeface="+mn-ea"/>
                  <a:cs typeface="+mn-cs"/>
                </a:rPr>
                <a:t>Restorative Conversation with my class teacher </a:t>
              </a:r>
            </a:p>
          </p:txBody>
        </p:sp>
      </p:grpSp>
      <p:sp>
        <p:nvSpPr>
          <p:cNvPr id="21" name="Rounded Rectangle 20"/>
          <p:cNvSpPr>
            <a:spLocks noChangeArrowheads="1"/>
          </p:cNvSpPr>
          <p:nvPr/>
        </p:nvSpPr>
        <p:spPr bwMode="auto">
          <a:xfrm>
            <a:off x="9128543" y="3216683"/>
            <a:ext cx="2644775" cy="2784067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vert="horz" wrap="square" lIns="91440" tIns="45720" rIns="91440" bIns="45720" anchor="ctr" anchorCtr="0" upright="1">
            <a:no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10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GB" sz="1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GB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happened</a:t>
            </a:r>
            <a:r>
              <a:rPr lang="en-GB" sz="1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?”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“What were you thinking at the time</a:t>
            </a:r>
            <a:r>
              <a:rPr lang="en-GB" sz="1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?”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“How did this make people feel</a:t>
            </a:r>
            <a:r>
              <a:rPr lang="en-GB" sz="1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?”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“What has been affected</a:t>
            </a:r>
            <a:r>
              <a:rPr lang="en-GB" sz="1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?”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en-GB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1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GB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should we do to put things right</a:t>
            </a:r>
            <a:r>
              <a:rPr lang="en-GB" sz="1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?”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“How can we do things differently in the future?”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2838450" y="2314575"/>
            <a:ext cx="552450" cy="95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505640" y="2305050"/>
            <a:ext cx="552450" cy="95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8317080" y="2324100"/>
            <a:ext cx="552450" cy="95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7904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3" grpId="0" animBg="1"/>
      <p:bldP spid="17" grpId="0" animBg="1"/>
      <p:bldP spid="2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Q&amp;A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4222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TM10001114[[fn=Gallery]]</Template>
  <TotalTime>44</TotalTime>
  <Words>240</Words>
  <Application>Microsoft Office PowerPoint</Application>
  <PresentationFormat>Widescreen</PresentationFormat>
  <Paragraphs>72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Comic Sans MS</vt:lpstr>
      <vt:lpstr>Gill Sans MT</vt:lpstr>
      <vt:lpstr>Times New Roman</vt:lpstr>
      <vt:lpstr>Gallery</vt:lpstr>
      <vt:lpstr>Parent/carer session </vt:lpstr>
      <vt:lpstr>Agenda</vt:lpstr>
      <vt:lpstr>What is our approach to behaviour at SMR?</vt:lpstr>
      <vt:lpstr>The pivotal approach</vt:lpstr>
      <vt:lpstr>School rules</vt:lpstr>
      <vt:lpstr>What we expect – 8 stages</vt:lpstr>
      <vt:lpstr>Our restorative process</vt:lpstr>
      <vt:lpstr>Consistent language</vt:lpstr>
      <vt:lpstr>Q&amp;A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Parent/carer session</dc:title>
  <dc:creator>Kevin Fry</dc:creator>
  <cp:lastModifiedBy>Kevin Fry</cp:lastModifiedBy>
  <cp:revision>5</cp:revision>
  <dcterms:created xsi:type="dcterms:W3CDTF">2022-02-07T07:39:32Z</dcterms:created>
  <dcterms:modified xsi:type="dcterms:W3CDTF">2022-02-07T08:24:01Z</dcterms:modified>
</cp:coreProperties>
</file>